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66" r:id="rId4"/>
    <p:sldId id="258" r:id="rId5"/>
    <p:sldId id="260" r:id="rId6"/>
    <p:sldId id="261" r:id="rId7"/>
    <p:sldId id="263" r:id="rId8"/>
    <p:sldId id="267" r:id="rId9"/>
    <p:sldId id="259" r:id="rId10"/>
    <p:sldId id="262" r:id="rId11"/>
    <p:sldId id="264" r:id="rId12"/>
    <p:sldId id="268" r:id="rId13"/>
    <p:sldId id="269" r:id="rId14"/>
    <p:sldId id="270" r:id="rId15"/>
    <p:sldId id="271"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952"/>
    <p:restoredTop sz="94686"/>
  </p:normalViewPr>
  <p:slideViewPr>
    <p:cSldViewPr snapToGrid="0" snapToObjects="1">
      <p:cViewPr>
        <p:scale>
          <a:sx n="90" d="100"/>
          <a:sy n="90" d="100"/>
        </p:scale>
        <p:origin x="624" y="6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9E7B7B-26DC-8F46-9DC5-EF7C17C7949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C436B13-5894-214D-A816-822D37D789D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76B5FB4-C98D-7C46-A0BD-4868823EF1A2}"/>
              </a:ext>
            </a:extLst>
          </p:cNvPr>
          <p:cNvSpPr>
            <a:spLocks noGrp="1"/>
          </p:cNvSpPr>
          <p:nvPr>
            <p:ph type="dt" sz="half" idx="10"/>
          </p:nvPr>
        </p:nvSpPr>
        <p:spPr/>
        <p:txBody>
          <a:bodyPr/>
          <a:lstStyle/>
          <a:p>
            <a:fld id="{23A95A0D-2431-8E49-95AD-B30BD2478D7D}" type="datetimeFigureOut">
              <a:rPr lang="en-US" smtClean="0"/>
              <a:t>12/10/19</a:t>
            </a:fld>
            <a:endParaRPr lang="en-US"/>
          </a:p>
        </p:txBody>
      </p:sp>
      <p:sp>
        <p:nvSpPr>
          <p:cNvPr id="5" name="Footer Placeholder 4">
            <a:extLst>
              <a:ext uri="{FF2B5EF4-FFF2-40B4-BE49-F238E27FC236}">
                <a16:creationId xmlns:a16="http://schemas.microsoft.com/office/drawing/2014/main" id="{0C8F4609-BAC8-7549-B585-97A70576259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1A335C7-BB19-284F-BB8F-BCE11A2785B6}"/>
              </a:ext>
            </a:extLst>
          </p:cNvPr>
          <p:cNvSpPr>
            <a:spLocks noGrp="1"/>
          </p:cNvSpPr>
          <p:nvPr>
            <p:ph type="sldNum" sz="quarter" idx="12"/>
          </p:nvPr>
        </p:nvSpPr>
        <p:spPr/>
        <p:txBody>
          <a:bodyPr/>
          <a:lstStyle/>
          <a:p>
            <a:fld id="{DCD0D126-6121-3A4B-9BCE-4B8C34854E0A}" type="slidenum">
              <a:rPr lang="en-US" smtClean="0"/>
              <a:t>‹#›</a:t>
            </a:fld>
            <a:endParaRPr lang="en-US"/>
          </a:p>
        </p:txBody>
      </p:sp>
    </p:spTree>
    <p:extLst>
      <p:ext uri="{BB962C8B-B14F-4D97-AF65-F5344CB8AC3E}">
        <p14:creationId xmlns:p14="http://schemas.microsoft.com/office/powerpoint/2010/main" val="25198710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A11739-D3B3-7342-AB9B-FDDD1B169AB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A11DBA0-E344-794E-874C-70E00BF00BB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5671BAF-D288-2F49-8C95-DF69C1B83CCB}"/>
              </a:ext>
            </a:extLst>
          </p:cNvPr>
          <p:cNvSpPr>
            <a:spLocks noGrp="1"/>
          </p:cNvSpPr>
          <p:nvPr>
            <p:ph type="dt" sz="half" idx="10"/>
          </p:nvPr>
        </p:nvSpPr>
        <p:spPr/>
        <p:txBody>
          <a:bodyPr/>
          <a:lstStyle/>
          <a:p>
            <a:fld id="{23A95A0D-2431-8E49-95AD-B30BD2478D7D}" type="datetimeFigureOut">
              <a:rPr lang="en-US" smtClean="0"/>
              <a:t>12/10/19</a:t>
            </a:fld>
            <a:endParaRPr lang="en-US"/>
          </a:p>
        </p:txBody>
      </p:sp>
      <p:sp>
        <p:nvSpPr>
          <p:cNvPr id="5" name="Footer Placeholder 4">
            <a:extLst>
              <a:ext uri="{FF2B5EF4-FFF2-40B4-BE49-F238E27FC236}">
                <a16:creationId xmlns:a16="http://schemas.microsoft.com/office/drawing/2014/main" id="{B0C21332-393D-014F-A56F-C429FA1619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1F4D64F-53BE-EC42-B6FD-0920A562A8DB}"/>
              </a:ext>
            </a:extLst>
          </p:cNvPr>
          <p:cNvSpPr>
            <a:spLocks noGrp="1"/>
          </p:cNvSpPr>
          <p:nvPr>
            <p:ph type="sldNum" sz="quarter" idx="12"/>
          </p:nvPr>
        </p:nvSpPr>
        <p:spPr/>
        <p:txBody>
          <a:bodyPr/>
          <a:lstStyle/>
          <a:p>
            <a:fld id="{DCD0D126-6121-3A4B-9BCE-4B8C34854E0A}" type="slidenum">
              <a:rPr lang="en-US" smtClean="0"/>
              <a:t>‹#›</a:t>
            </a:fld>
            <a:endParaRPr lang="en-US"/>
          </a:p>
        </p:txBody>
      </p:sp>
    </p:spTree>
    <p:extLst>
      <p:ext uri="{BB962C8B-B14F-4D97-AF65-F5344CB8AC3E}">
        <p14:creationId xmlns:p14="http://schemas.microsoft.com/office/powerpoint/2010/main" val="34497426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CA7F2B5-23CC-9E40-94EF-A458382CD4E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9E72240-9F87-9B47-A05B-CA587C745D3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A6FF7A2-523E-944A-84BA-C0490C34F642}"/>
              </a:ext>
            </a:extLst>
          </p:cNvPr>
          <p:cNvSpPr>
            <a:spLocks noGrp="1"/>
          </p:cNvSpPr>
          <p:nvPr>
            <p:ph type="dt" sz="half" idx="10"/>
          </p:nvPr>
        </p:nvSpPr>
        <p:spPr/>
        <p:txBody>
          <a:bodyPr/>
          <a:lstStyle/>
          <a:p>
            <a:fld id="{23A95A0D-2431-8E49-95AD-B30BD2478D7D}" type="datetimeFigureOut">
              <a:rPr lang="en-US" smtClean="0"/>
              <a:t>12/10/19</a:t>
            </a:fld>
            <a:endParaRPr lang="en-US"/>
          </a:p>
        </p:txBody>
      </p:sp>
      <p:sp>
        <p:nvSpPr>
          <p:cNvPr id="5" name="Footer Placeholder 4">
            <a:extLst>
              <a:ext uri="{FF2B5EF4-FFF2-40B4-BE49-F238E27FC236}">
                <a16:creationId xmlns:a16="http://schemas.microsoft.com/office/drawing/2014/main" id="{E7A64AB1-49DA-B045-ABDF-25A531F60F6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E552593-42BD-CC40-8269-E3CC5CBDB6AB}"/>
              </a:ext>
            </a:extLst>
          </p:cNvPr>
          <p:cNvSpPr>
            <a:spLocks noGrp="1"/>
          </p:cNvSpPr>
          <p:nvPr>
            <p:ph type="sldNum" sz="quarter" idx="12"/>
          </p:nvPr>
        </p:nvSpPr>
        <p:spPr/>
        <p:txBody>
          <a:bodyPr/>
          <a:lstStyle/>
          <a:p>
            <a:fld id="{DCD0D126-6121-3A4B-9BCE-4B8C34854E0A}" type="slidenum">
              <a:rPr lang="en-US" smtClean="0"/>
              <a:t>‹#›</a:t>
            </a:fld>
            <a:endParaRPr lang="en-US"/>
          </a:p>
        </p:txBody>
      </p:sp>
    </p:spTree>
    <p:extLst>
      <p:ext uri="{BB962C8B-B14F-4D97-AF65-F5344CB8AC3E}">
        <p14:creationId xmlns:p14="http://schemas.microsoft.com/office/powerpoint/2010/main" val="38084289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150ADF-05A4-4D45-A4D4-2D4F5D087B0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BCDDD4B-C763-0E40-ADA2-56C10ED066F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0DC86EC-AC10-4743-83D3-7D8C8A0761A6}"/>
              </a:ext>
            </a:extLst>
          </p:cNvPr>
          <p:cNvSpPr>
            <a:spLocks noGrp="1"/>
          </p:cNvSpPr>
          <p:nvPr>
            <p:ph type="dt" sz="half" idx="10"/>
          </p:nvPr>
        </p:nvSpPr>
        <p:spPr/>
        <p:txBody>
          <a:bodyPr/>
          <a:lstStyle/>
          <a:p>
            <a:fld id="{23A95A0D-2431-8E49-95AD-B30BD2478D7D}" type="datetimeFigureOut">
              <a:rPr lang="en-US" smtClean="0"/>
              <a:t>12/10/19</a:t>
            </a:fld>
            <a:endParaRPr lang="en-US"/>
          </a:p>
        </p:txBody>
      </p:sp>
      <p:sp>
        <p:nvSpPr>
          <p:cNvPr id="5" name="Footer Placeholder 4">
            <a:extLst>
              <a:ext uri="{FF2B5EF4-FFF2-40B4-BE49-F238E27FC236}">
                <a16:creationId xmlns:a16="http://schemas.microsoft.com/office/drawing/2014/main" id="{A5E9713C-03BB-D740-89E6-78738C58783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E421FE0-7B0F-014F-BA51-C7652F8D1D28}"/>
              </a:ext>
            </a:extLst>
          </p:cNvPr>
          <p:cNvSpPr>
            <a:spLocks noGrp="1"/>
          </p:cNvSpPr>
          <p:nvPr>
            <p:ph type="sldNum" sz="quarter" idx="12"/>
          </p:nvPr>
        </p:nvSpPr>
        <p:spPr/>
        <p:txBody>
          <a:bodyPr/>
          <a:lstStyle/>
          <a:p>
            <a:fld id="{DCD0D126-6121-3A4B-9BCE-4B8C34854E0A}" type="slidenum">
              <a:rPr lang="en-US" smtClean="0"/>
              <a:t>‹#›</a:t>
            </a:fld>
            <a:endParaRPr lang="en-US"/>
          </a:p>
        </p:txBody>
      </p:sp>
    </p:spTree>
    <p:extLst>
      <p:ext uri="{BB962C8B-B14F-4D97-AF65-F5344CB8AC3E}">
        <p14:creationId xmlns:p14="http://schemas.microsoft.com/office/powerpoint/2010/main" val="3384483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BCDABF-1C10-DF4F-80CD-61BF4427895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8AE2D80-3824-1442-86EB-9E930C8F3BB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0484771-FD33-524F-8321-1E852604874C}"/>
              </a:ext>
            </a:extLst>
          </p:cNvPr>
          <p:cNvSpPr>
            <a:spLocks noGrp="1"/>
          </p:cNvSpPr>
          <p:nvPr>
            <p:ph type="dt" sz="half" idx="10"/>
          </p:nvPr>
        </p:nvSpPr>
        <p:spPr/>
        <p:txBody>
          <a:bodyPr/>
          <a:lstStyle/>
          <a:p>
            <a:fld id="{23A95A0D-2431-8E49-95AD-B30BD2478D7D}" type="datetimeFigureOut">
              <a:rPr lang="en-US" smtClean="0"/>
              <a:t>12/10/19</a:t>
            </a:fld>
            <a:endParaRPr lang="en-US"/>
          </a:p>
        </p:txBody>
      </p:sp>
      <p:sp>
        <p:nvSpPr>
          <p:cNvPr id="5" name="Footer Placeholder 4">
            <a:extLst>
              <a:ext uri="{FF2B5EF4-FFF2-40B4-BE49-F238E27FC236}">
                <a16:creationId xmlns:a16="http://schemas.microsoft.com/office/drawing/2014/main" id="{129C9A46-D966-DA4A-A6C1-CBE5CD1DEBD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902024F-0B76-584D-9014-757DDACED2A4}"/>
              </a:ext>
            </a:extLst>
          </p:cNvPr>
          <p:cNvSpPr>
            <a:spLocks noGrp="1"/>
          </p:cNvSpPr>
          <p:nvPr>
            <p:ph type="sldNum" sz="quarter" idx="12"/>
          </p:nvPr>
        </p:nvSpPr>
        <p:spPr/>
        <p:txBody>
          <a:bodyPr/>
          <a:lstStyle/>
          <a:p>
            <a:fld id="{DCD0D126-6121-3A4B-9BCE-4B8C34854E0A}" type="slidenum">
              <a:rPr lang="en-US" smtClean="0"/>
              <a:t>‹#›</a:t>
            </a:fld>
            <a:endParaRPr lang="en-US"/>
          </a:p>
        </p:txBody>
      </p:sp>
    </p:spTree>
    <p:extLst>
      <p:ext uri="{BB962C8B-B14F-4D97-AF65-F5344CB8AC3E}">
        <p14:creationId xmlns:p14="http://schemas.microsoft.com/office/powerpoint/2010/main" val="23062991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7DB6B0-CC39-4048-8661-FC439BFBA46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5E07A14-1455-0D40-9E2E-D54FC9CDC0B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BABF842-39AD-D049-A350-14FFB37EB41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0F60BEF-86E1-6646-ACF6-5C0AB518BAAC}"/>
              </a:ext>
            </a:extLst>
          </p:cNvPr>
          <p:cNvSpPr>
            <a:spLocks noGrp="1"/>
          </p:cNvSpPr>
          <p:nvPr>
            <p:ph type="dt" sz="half" idx="10"/>
          </p:nvPr>
        </p:nvSpPr>
        <p:spPr/>
        <p:txBody>
          <a:bodyPr/>
          <a:lstStyle/>
          <a:p>
            <a:fld id="{23A95A0D-2431-8E49-95AD-B30BD2478D7D}" type="datetimeFigureOut">
              <a:rPr lang="en-US" smtClean="0"/>
              <a:t>12/10/19</a:t>
            </a:fld>
            <a:endParaRPr lang="en-US"/>
          </a:p>
        </p:txBody>
      </p:sp>
      <p:sp>
        <p:nvSpPr>
          <p:cNvPr id="6" name="Footer Placeholder 5">
            <a:extLst>
              <a:ext uri="{FF2B5EF4-FFF2-40B4-BE49-F238E27FC236}">
                <a16:creationId xmlns:a16="http://schemas.microsoft.com/office/drawing/2014/main" id="{A26E8B87-1EB0-254D-81A5-9A77C3EABD7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AA4CD9F-9B7F-9846-8827-69058AA8FD8C}"/>
              </a:ext>
            </a:extLst>
          </p:cNvPr>
          <p:cNvSpPr>
            <a:spLocks noGrp="1"/>
          </p:cNvSpPr>
          <p:nvPr>
            <p:ph type="sldNum" sz="quarter" idx="12"/>
          </p:nvPr>
        </p:nvSpPr>
        <p:spPr/>
        <p:txBody>
          <a:bodyPr/>
          <a:lstStyle/>
          <a:p>
            <a:fld id="{DCD0D126-6121-3A4B-9BCE-4B8C34854E0A}" type="slidenum">
              <a:rPr lang="en-US" smtClean="0"/>
              <a:t>‹#›</a:t>
            </a:fld>
            <a:endParaRPr lang="en-US"/>
          </a:p>
        </p:txBody>
      </p:sp>
    </p:spTree>
    <p:extLst>
      <p:ext uri="{BB962C8B-B14F-4D97-AF65-F5344CB8AC3E}">
        <p14:creationId xmlns:p14="http://schemas.microsoft.com/office/powerpoint/2010/main" val="29483545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862727-7042-5C48-AA57-FEEB6BAC2F6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F48A1CB-2B71-D541-915E-EEE5D63A25F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E7B0B68-F5F6-D849-B3E5-7E2758B55B7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353611F-D343-6346-8293-EF5D57E70A7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3CF627B-B6C1-D245-9A8A-7FB5E43BCBE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E346A51-7327-EE4D-B909-1B239118A05B}"/>
              </a:ext>
            </a:extLst>
          </p:cNvPr>
          <p:cNvSpPr>
            <a:spLocks noGrp="1"/>
          </p:cNvSpPr>
          <p:nvPr>
            <p:ph type="dt" sz="half" idx="10"/>
          </p:nvPr>
        </p:nvSpPr>
        <p:spPr/>
        <p:txBody>
          <a:bodyPr/>
          <a:lstStyle/>
          <a:p>
            <a:fld id="{23A95A0D-2431-8E49-95AD-B30BD2478D7D}" type="datetimeFigureOut">
              <a:rPr lang="en-US" smtClean="0"/>
              <a:t>12/10/19</a:t>
            </a:fld>
            <a:endParaRPr lang="en-US"/>
          </a:p>
        </p:txBody>
      </p:sp>
      <p:sp>
        <p:nvSpPr>
          <p:cNvPr id="8" name="Footer Placeholder 7">
            <a:extLst>
              <a:ext uri="{FF2B5EF4-FFF2-40B4-BE49-F238E27FC236}">
                <a16:creationId xmlns:a16="http://schemas.microsoft.com/office/drawing/2014/main" id="{08FDDC8B-C592-CD4A-9838-5A17FF6066B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9ABFE1C-B404-2F40-829B-D4B6B95BFDC5}"/>
              </a:ext>
            </a:extLst>
          </p:cNvPr>
          <p:cNvSpPr>
            <a:spLocks noGrp="1"/>
          </p:cNvSpPr>
          <p:nvPr>
            <p:ph type="sldNum" sz="quarter" idx="12"/>
          </p:nvPr>
        </p:nvSpPr>
        <p:spPr/>
        <p:txBody>
          <a:bodyPr/>
          <a:lstStyle/>
          <a:p>
            <a:fld id="{DCD0D126-6121-3A4B-9BCE-4B8C34854E0A}" type="slidenum">
              <a:rPr lang="en-US" smtClean="0"/>
              <a:t>‹#›</a:t>
            </a:fld>
            <a:endParaRPr lang="en-US"/>
          </a:p>
        </p:txBody>
      </p:sp>
    </p:spTree>
    <p:extLst>
      <p:ext uri="{BB962C8B-B14F-4D97-AF65-F5344CB8AC3E}">
        <p14:creationId xmlns:p14="http://schemas.microsoft.com/office/powerpoint/2010/main" val="35079555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6C7E1B-9962-F447-8536-E08EBD9D09F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27209F9-71F6-254A-A52A-0798F780AA46}"/>
              </a:ext>
            </a:extLst>
          </p:cNvPr>
          <p:cNvSpPr>
            <a:spLocks noGrp="1"/>
          </p:cNvSpPr>
          <p:nvPr>
            <p:ph type="dt" sz="half" idx="10"/>
          </p:nvPr>
        </p:nvSpPr>
        <p:spPr/>
        <p:txBody>
          <a:bodyPr/>
          <a:lstStyle/>
          <a:p>
            <a:fld id="{23A95A0D-2431-8E49-95AD-B30BD2478D7D}" type="datetimeFigureOut">
              <a:rPr lang="en-US" smtClean="0"/>
              <a:t>12/10/19</a:t>
            </a:fld>
            <a:endParaRPr lang="en-US"/>
          </a:p>
        </p:txBody>
      </p:sp>
      <p:sp>
        <p:nvSpPr>
          <p:cNvPr id="4" name="Footer Placeholder 3">
            <a:extLst>
              <a:ext uri="{FF2B5EF4-FFF2-40B4-BE49-F238E27FC236}">
                <a16:creationId xmlns:a16="http://schemas.microsoft.com/office/drawing/2014/main" id="{FBFDE963-517C-F44F-9B74-BE2BA460164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77C1393-92FF-AC40-8696-C937EB7A81C2}"/>
              </a:ext>
            </a:extLst>
          </p:cNvPr>
          <p:cNvSpPr>
            <a:spLocks noGrp="1"/>
          </p:cNvSpPr>
          <p:nvPr>
            <p:ph type="sldNum" sz="quarter" idx="12"/>
          </p:nvPr>
        </p:nvSpPr>
        <p:spPr/>
        <p:txBody>
          <a:bodyPr/>
          <a:lstStyle/>
          <a:p>
            <a:fld id="{DCD0D126-6121-3A4B-9BCE-4B8C34854E0A}" type="slidenum">
              <a:rPr lang="en-US" smtClean="0"/>
              <a:t>‹#›</a:t>
            </a:fld>
            <a:endParaRPr lang="en-US"/>
          </a:p>
        </p:txBody>
      </p:sp>
    </p:spTree>
    <p:extLst>
      <p:ext uri="{BB962C8B-B14F-4D97-AF65-F5344CB8AC3E}">
        <p14:creationId xmlns:p14="http://schemas.microsoft.com/office/powerpoint/2010/main" val="32219644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3E908D7-6D88-E64E-A65B-9BEDB4772CD3}"/>
              </a:ext>
            </a:extLst>
          </p:cNvPr>
          <p:cNvSpPr>
            <a:spLocks noGrp="1"/>
          </p:cNvSpPr>
          <p:nvPr>
            <p:ph type="dt" sz="half" idx="10"/>
          </p:nvPr>
        </p:nvSpPr>
        <p:spPr/>
        <p:txBody>
          <a:bodyPr/>
          <a:lstStyle/>
          <a:p>
            <a:fld id="{23A95A0D-2431-8E49-95AD-B30BD2478D7D}" type="datetimeFigureOut">
              <a:rPr lang="en-US" smtClean="0"/>
              <a:t>12/10/19</a:t>
            </a:fld>
            <a:endParaRPr lang="en-US"/>
          </a:p>
        </p:txBody>
      </p:sp>
      <p:sp>
        <p:nvSpPr>
          <p:cNvPr id="3" name="Footer Placeholder 2">
            <a:extLst>
              <a:ext uri="{FF2B5EF4-FFF2-40B4-BE49-F238E27FC236}">
                <a16:creationId xmlns:a16="http://schemas.microsoft.com/office/drawing/2014/main" id="{DC5052F6-9297-3B4D-9D51-CEBA91B6F4A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DA5A89E-F5FD-314E-A5CA-A05E09310657}"/>
              </a:ext>
            </a:extLst>
          </p:cNvPr>
          <p:cNvSpPr>
            <a:spLocks noGrp="1"/>
          </p:cNvSpPr>
          <p:nvPr>
            <p:ph type="sldNum" sz="quarter" idx="12"/>
          </p:nvPr>
        </p:nvSpPr>
        <p:spPr/>
        <p:txBody>
          <a:bodyPr/>
          <a:lstStyle/>
          <a:p>
            <a:fld id="{DCD0D126-6121-3A4B-9BCE-4B8C34854E0A}" type="slidenum">
              <a:rPr lang="en-US" smtClean="0"/>
              <a:t>‹#›</a:t>
            </a:fld>
            <a:endParaRPr lang="en-US"/>
          </a:p>
        </p:txBody>
      </p:sp>
    </p:spTree>
    <p:extLst>
      <p:ext uri="{BB962C8B-B14F-4D97-AF65-F5344CB8AC3E}">
        <p14:creationId xmlns:p14="http://schemas.microsoft.com/office/powerpoint/2010/main" val="41944885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BE9DF4-F2A3-A443-A3CA-707805AD13A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D124D6E-A7B2-454A-B05E-A6EECA77CA1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2B9D66B-A09A-4F49-A6CF-D442ECF90B0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D803F57-521E-B642-B585-E6AA66EBD332}"/>
              </a:ext>
            </a:extLst>
          </p:cNvPr>
          <p:cNvSpPr>
            <a:spLocks noGrp="1"/>
          </p:cNvSpPr>
          <p:nvPr>
            <p:ph type="dt" sz="half" idx="10"/>
          </p:nvPr>
        </p:nvSpPr>
        <p:spPr/>
        <p:txBody>
          <a:bodyPr/>
          <a:lstStyle/>
          <a:p>
            <a:fld id="{23A95A0D-2431-8E49-95AD-B30BD2478D7D}" type="datetimeFigureOut">
              <a:rPr lang="en-US" smtClean="0"/>
              <a:t>12/10/19</a:t>
            </a:fld>
            <a:endParaRPr lang="en-US"/>
          </a:p>
        </p:txBody>
      </p:sp>
      <p:sp>
        <p:nvSpPr>
          <p:cNvPr id="6" name="Footer Placeholder 5">
            <a:extLst>
              <a:ext uri="{FF2B5EF4-FFF2-40B4-BE49-F238E27FC236}">
                <a16:creationId xmlns:a16="http://schemas.microsoft.com/office/drawing/2014/main" id="{0BE7A60B-075C-CC42-A4B9-818BEB9FDFF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CE4F642-95F5-3848-AAEE-BA7A2565ED9D}"/>
              </a:ext>
            </a:extLst>
          </p:cNvPr>
          <p:cNvSpPr>
            <a:spLocks noGrp="1"/>
          </p:cNvSpPr>
          <p:nvPr>
            <p:ph type="sldNum" sz="quarter" idx="12"/>
          </p:nvPr>
        </p:nvSpPr>
        <p:spPr/>
        <p:txBody>
          <a:bodyPr/>
          <a:lstStyle/>
          <a:p>
            <a:fld id="{DCD0D126-6121-3A4B-9BCE-4B8C34854E0A}" type="slidenum">
              <a:rPr lang="en-US" smtClean="0"/>
              <a:t>‹#›</a:t>
            </a:fld>
            <a:endParaRPr lang="en-US"/>
          </a:p>
        </p:txBody>
      </p:sp>
    </p:spTree>
    <p:extLst>
      <p:ext uri="{BB962C8B-B14F-4D97-AF65-F5344CB8AC3E}">
        <p14:creationId xmlns:p14="http://schemas.microsoft.com/office/powerpoint/2010/main" val="38215877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3A7E64-43C9-5847-AD15-9346000CF79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A46E3C8-289C-3843-8BEB-641DE410F86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A49D215-7005-EF42-8528-04B6A5B95A1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6F572C6-81AC-014A-B9FB-CC0478AD41F1}"/>
              </a:ext>
            </a:extLst>
          </p:cNvPr>
          <p:cNvSpPr>
            <a:spLocks noGrp="1"/>
          </p:cNvSpPr>
          <p:nvPr>
            <p:ph type="dt" sz="half" idx="10"/>
          </p:nvPr>
        </p:nvSpPr>
        <p:spPr/>
        <p:txBody>
          <a:bodyPr/>
          <a:lstStyle/>
          <a:p>
            <a:fld id="{23A95A0D-2431-8E49-95AD-B30BD2478D7D}" type="datetimeFigureOut">
              <a:rPr lang="en-US" smtClean="0"/>
              <a:t>12/10/19</a:t>
            </a:fld>
            <a:endParaRPr lang="en-US"/>
          </a:p>
        </p:txBody>
      </p:sp>
      <p:sp>
        <p:nvSpPr>
          <p:cNvPr id="6" name="Footer Placeholder 5">
            <a:extLst>
              <a:ext uri="{FF2B5EF4-FFF2-40B4-BE49-F238E27FC236}">
                <a16:creationId xmlns:a16="http://schemas.microsoft.com/office/drawing/2014/main" id="{FF897892-790D-6444-A7CE-1E1EE4F3699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551DDE5-714E-B24E-A321-C023FA51A212}"/>
              </a:ext>
            </a:extLst>
          </p:cNvPr>
          <p:cNvSpPr>
            <a:spLocks noGrp="1"/>
          </p:cNvSpPr>
          <p:nvPr>
            <p:ph type="sldNum" sz="quarter" idx="12"/>
          </p:nvPr>
        </p:nvSpPr>
        <p:spPr/>
        <p:txBody>
          <a:bodyPr/>
          <a:lstStyle/>
          <a:p>
            <a:fld id="{DCD0D126-6121-3A4B-9BCE-4B8C34854E0A}" type="slidenum">
              <a:rPr lang="en-US" smtClean="0"/>
              <a:t>‹#›</a:t>
            </a:fld>
            <a:endParaRPr lang="en-US"/>
          </a:p>
        </p:txBody>
      </p:sp>
    </p:spTree>
    <p:extLst>
      <p:ext uri="{BB962C8B-B14F-4D97-AF65-F5344CB8AC3E}">
        <p14:creationId xmlns:p14="http://schemas.microsoft.com/office/powerpoint/2010/main" val="6756860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063B1D6-129C-5642-9583-A4400E9EFCF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43D2E0E-0110-A14D-A341-2F969975968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A56BEA2-A731-2C4E-A225-93745F85707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3A95A0D-2431-8E49-95AD-B30BD2478D7D}" type="datetimeFigureOut">
              <a:rPr lang="en-US" smtClean="0"/>
              <a:t>12/10/19</a:t>
            </a:fld>
            <a:endParaRPr lang="en-US"/>
          </a:p>
        </p:txBody>
      </p:sp>
      <p:sp>
        <p:nvSpPr>
          <p:cNvPr id="5" name="Footer Placeholder 4">
            <a:extLst>
              <a:ext uri="{FF2B5EF4-FFF2-40B4-BE49-F238E27FC236}">
                <a16:creationId xmlns:a16="http://schemas.microsoft.com/office/drawing/2014/main" id="{ADB5F073-1760-DB49-8CC7-51AD82FD1F7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0E50511-6A94-AD4F-A516-2FC56406AB5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CD0D126-6121-3A4B-9BCE-4B8C34854E0A}" type="slidenum">
              <a:rPr lang="en-US" smtClean="0"/>
              <a:t>‹#›</a:t>
            </a:fld>
            <a:endParaRPr lang="en-US"/>
          </a:p>
        </p:txBody>
      </p:sp>
    </p:spTree>
    <p:extLst>
      <p:ext uri="{BB962C8B-B14F-4D97-AF65-F5344CB8AC3E}">
        <p14:creationId xmlns:p14="http://schemas.microsoft.com/office/powerpoint/2010/main" val="37628502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hyperlink" Target="https://www.transtats.bts.gov/DL_SelectFields.asp?Table_ID=237"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13952A-C3D3-7347-A30A-D7BB4541ECA4}"/>
              </a:ext>
            </a:extLst>
          </p:cNvPr>
          <p:cNvSpPr>
            <a:spLocks noGrp="1"/>
          </p:cNvSpPr>
          <p:nvPr>
            <p:ph type="ctrTitle"/>
          </p:nvPr>
        </p:nvSpPr>
        <p:spPr>
          <a:xfrm>
            <a:off x="108155" y="2442574"/>
            <a:ext cx="6615002" cy="1972852"/>
          </a:xfrm>
        </p:spPr>
        <p:txBody>
          <a:bodyPr/>
          <a:lstStyle/>
          <a:p>
            <a:pPr algn="l"/>
            <a:r>
              <a:rPr lang="en-US" dirty="0"/>
              <a:t>U.S. Airport &amp; Airline Delay Analysis</a:t>
            </a:r>
          </a:p>
        </p:txBody>
      </p:sp>
      <p:sp>
        <p:nvSpPr>
          <p:cNvPr id="3" name="Subtitle 2">
            <a:extLst>
              <a:ext uri="{FF2B5EF4-FFF2-40B4-BE49-F238E27FC236}">
                <a16:creationId xmlns:a16="http://schemas.microsoft.com/office/drawing/2014/main" id="{C17ED43A-06B9-044D-9597-BCF7CA126673}"/>
              </a:ext>
            </a:extLst>
          </p:cNvPr>
          <p:cNvSpPr>
            <a:spLocks noGrp="1"/>
          </p:cNvSpPr>
          <p:nvPr>
            <p:ph type="subTitle" idx="1"/>
          </p:nvPr>
        </p:nvSpPr>
        <p:spPr>
          <a:xfrm>
            <a:off x="108155" y="6269038"/>
            <a:ext cx="4767943" cy="588962"/>
          </a:xfrm>
        </p:spPr>
        <p:txBody>
          <a:bodyPr/>
          <a:lstStyle/>
          <a:p>
            <a:pPr algn="l"/>
            <a:r>
              <a:rPr lang="en-US" dirty="0"/>
              <a:t>Aracely, Luis, Ronak, and Dan</a:t>
            </a:r>
          </a:p>
        </p:txBody>
      </p:sp>
      <p:pic>
        <p:nvPicPr>
          <p:cNvPr id="4" name="Picture 3">
            <a:extLst>
              <a:ext uri="{FF2B5EF4-FFF2-40B4-BE49-F238E27FC236}">
                <a16:creationId xmlns:a16="http://schemas.microsoft.com/office/drawing/2014/main" id="{27E75B81-92DC-3E42-9A01-92D1E15097F0}"/>
              </a:ext>
            </a:extLst>
          </p:cNvPr>
          <p:cNvPicPr>
            <a:picLocks noChangeAspect="1"/>
          </p:cNvPicPr>
          <p:nvPr/>
        </p:nvPicPr>
        <p:blipFill>
          <a:blip r:embed="rId2"/>
          <a:stretch>
            <a:fillRect/>
          </a:stretch>
        </p:blipFill>
        <p:spPr>
          <a:xfrm>
            <a:off x="6723157" y="-25436"/>
            <a:ext cx="5486400" cy="6883435"/>
          </a:xfrm>
          <a:prstGeom prst="rect">
            <a:avLst/>
          </a:prstGeom>
        </p:spPr>
      </p:pic>
    </p:spTree>
    <p:extLst>
      <p:ext uri="{BB962C8B-B14F-4D97-AF65-F5344CB8AC3E}">
        <p14:creationId xmlns:p14="http://schemas.microsoft.com/office/powerpoint/2010/main" val="22107468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ell phone&#10;&#10;Description automatically generated">
            <a:extLst>
              <a:ext uri="{FF2B5EF4-FFF2-40B4-BE49-F238E27FC236}">
                <a16:creationId xmlns:a16="http://schemas.microsoft.com/office/drawing/2014/main" id="{A6B52F3D-759C-D142-BF3A-6411673005B2}"/>
              </a:ext>
            </a:extLst>
          </p:cNvPr>
          <p:cNvPicPr>
            <a:picLocks noChangeAspect="1"/>
          </p:cNvPicPr>
          <p:nvPr/>
        </p:nvPicPr>
        <p:blipFill>
          <a:blip r:embed="rId2"/>
          <a:stretch>
            <a:fillRect/>
          </a:stretch>
        </p:blipFill>
        <p:spPr>
          <a:xfrm>
            <a:off x="199057" y="43067"/>
            <a:ext cx="11552583" cy="3850861"/>
          </a:xfrm>
          <a:prstGeom prst="rect">
            <a:avLst/>
          </a:prstGeom>
        </p:spPr>
      </p:pic>
      <p:graphicFrame>
        <p:nvGraphicFramePr>
          <p:cNvPr id="7" name="Table 6">
            <a:extLst>
              <a:ext uri="{FF2B5EF4-FFF2-40B4-BE49-F238E27FC236}">
                <a16:creationId xmlns:a16="http://schemas.microsoft.com/office/drawing/2014/main" id="{0DD23146-4F54-474C-B1BC-7755D92A40F5}"/>
              </a:ext>
            </a:extLst>
          </p:cNvPr>
          <p:cNvGraphicFramePr>
            <a:graphicFrameLocks noGrp="1"/>
          </p:cNvGraphicFramePr>
          <p:nvPr>
            <p:extLst>
              <p:ext uri="{D42A27DB-BD31-4B8C-83A1-F6EECF244321}">
                <p14:modId xmlns:p14="http://schemas.microsoft.com/office/powerpoint/2010/main" val="2654675996"/>
              </p:ext>
            </p:extLst>
          </p:nvPr>
        </p:nvGraphicFramePr>
        <p:xfrm>
          <a:off x="698500" y="3868528"/>
          <a:ext cx="10236200" cy="2133600"/>
        </p:xfrm>
        <a:graphic>
          <a:graphicData uri="http://schemas.openxmlformats.org/drawingml/2006/table">
            <a:tbl>
              <a:tblPr>
                <a:tableStyleId>{2D5ABB26-0587-4C30-8999-92F81FD0307C}</a:tableStyleId>
              </a:tblPr>
              <a:tblGrid>
                <a:gridCol w="1282700">
                  <a:extLst>
                    <a:ext uri="{9D8B030D-6E8A-4147-A177-3AD203B41FA5}">
                      <a16:colId xmlns:a16="http://schemas.microsoft.com/office/drawing/2014/main" val="1561978766"/>
                    </a:ext>
                  </a:extLst>
                </a:gridCol>
                <a:gridCol w="3798312">
                  <a:extLst>
                    <a:ext uri="{9D8B030D-6E8A-4147-A177-3AD203B41FA5}">
                      <a16:colId xmlns:a16="http://schemas.microsoft.com/office/drawing/2014/main" val="2373290220"/>
                    </a:ext>
                  </a:extLst>
                </a:gridCol>
                <a:gridCol w="2596138">
                  <a:extLst>
                    <a:ext uri="{9D8B030D-6E8A-4147-A177-3AD203B41FA5}">
                      <a16:colId xmlns:a16="http://schemas.microsoft.com/office/drawing/2014/main" val="1651183939"/>
                    </a:ext>
                  </a:extLst>
                </a:gridCol>
                <a:gridCol w="2559050">
                  <a:extLst>
                    <a:ext uri="{9D8B030D-6E8A-4147-A177-3AD203B41FA5}">
                      <a16:colId xmlns:a16="http://schemas.microsoft.com/office/drawing/2014/main" val="3323380002"/>
                    </a:ext>
                  </a:extLst>
                </a:gridCol>
              </a:tblGrid>
              <a:tr h="0">
                <a:tc>
                  <a:txBody>
                    <a:bodyPr/>
                    <a:lstStyle/>
                    <a:p>
                      <a:pPr algn="ctr" fontAlgn="ctr"/>
                      <a:r>
                        <a:rPr lang="en-US" sz="1400" b="1" dirty="0">
                          <a:effectLst/>
                        </a:rPr>
                        <a:t>Rank</a:t>
                      </a:r>
                    </a:p>
                  </a:txBody>
                  <a:tcPr anchor="ctr">
                    <a:lnB w="12700" cap="flat" cmpd="sng" algn="ctr">
                      <a:solidFill>
                        <a:schemeClr val="tx1"/>
                      </a:solidFill>
                      <a:prstDash val="solid"/>
                      <a:round/>
                      <a:headEnd type="none" w="med" len="med"/>
                      <a:tailEnd type="none" w="med" len="med"/>
                    </a:lnB>
                  </a:tcPr>
                </a:tc>
                <a:tc>
                  <a:txBody>
                    <a:bodyPr/>
                    <a:lstStyle/>
                    <a:p>
                      <a:pPr algn="ctr" fontAlgn="ctr"/>
                      <a:r>
                        <a:rPr lang="en-US" sz="1400" b="1" dirty="0">
                          <a:effectLst/>
                        </a:rPr>
                        <a:t>Airline</a:t>
                      </a:r>
                    </a:p>
                  </a:txBody>
                  <a:tcPr anchor="ctr">
                    <a:lnB w="12700" cap="flat" cmpd="sng" algn="ctr">
                      <a:solidFill>
                        <a:schemeClr val="tx1"/>
                      </a:solidFill>
                      <a:prstDash val="solid"/>
                      <a:round/>
                      <a:headEnd type="none" w="med" len="med"/>
                      <a:tailEnd type="none" w="med" len="med"/>
                    </a:lnB>
                  </a:tcPr>
                </a:tc>
                <a:tc>
                  <a:txBody>
                    <a:bodyPr/>
                    <a:lstStyle/>
                    <a:p>
                      <a:pPr algn="ctr" fontAlgn="ctr"/>
                      <a:r>
                        <a:rPr lang="en-US" sz="1400" b="1" dirty="0">
                          <a:effectLst/>
                        </a:rPr>
                        <a:t>Delay Count</a:t>
                      </a:r>
                    </a:p>
                  </a:txBody>
                  <a:tcPr anchor="ctr">
                    <a:lnB w="12700" cap="flat" cmpd="sng" algn="ctr">
                      <a:solidFill>
                        <a:schemeClr val="tx1"/>
                      </a:solidFill>
                      <a:prstDash val="solid"/>
                      <a:round/>
                      <a:headEnd type="none" w="med" len="med"/>
                      <a:tailEnd type="none" w="med" len="med"/>
                    </a:lnB>
                  </a:tcPr>
                </a:tc>
                <a:tc>
                  <a:txBody>
                    <a:bodyPr/>
                    <a:lstStyle/>
                    <a:p>
                      <a:pPr algn="ctr"/>
                      <a:r>
                        <a:rPr lang="en-US" sz="1400" b="1" dirty="0"/>
                        <a:t>Delay Percentage</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69385293"/>
                  </a:ext>
                </a:extLst>
              </a:tr>
              <a:tr h="0">
                <a:tc>
                  <a:txBody>
                    <a:bodyPr/>
                    <a:lstStyle/>
                    <a:p>
                      <a:pPr algn="ctr" fontAlgn="ctr"/>
                      <a:r>
                        <a:rPr lang="en-US" sz="1400" b="1" dirty="0">
                          <a:effectLst/>
                        </a:rPr>
                        <a:t>1</a:t>
                      </a:r>
                    </a:p>
                  </a:txBody>
                  <a:tcPr anchor="ctr">
                    <a:lnT w="12700" cap="flat" cmpd="sng" algn="ctr">
                      <a:solidFill>
                        <a:schemeClr val="tx1"/>
                      </a:solidFill>
                      <a:prstDash val="solid"/>
                      <a:round/>
                      <a:headEnd type="none" w="med" len="med"/>
                      <a:tailEnd type="none" w="med" len="med"/>
                    </a:lnT>
                  </a:tcPr>
                </a:tc>
                <a:tc>
                  <a:txBody>
                    <a:bodyPr/>
                    <a:lstStyle/>
                    <a:p>
                      <a:pPr algn="l" fontAlgn="ctr"/>
                      <a:r>
                        <a:rPr lang="en-US" sz="1400" dirty="0">
                          <a:effectLst/>
                        </a:rPr>
                        <a:t>ExpressJet Airlines LLC (</a:t>
                      </a:r>
                      <a:r>
                        <a:rPr lang="en-US" sz="1400" dirty="0" err="1">
                          <a:effectLst/>
                        </a:rPr>
                        <a:t>ManaAir</a:t>
                      </a:r>
                      <a:r>
                        <a:rPr lang="en-US" sz="1400" dirty="0">
                          <a:effectLst/>
                        </a:rPr>
                        <a:t>)</a:t>
                      </a:r>
                      <a:r>
                        <a:rPr lang="en-US" sz="1400" baseline="30000" dirty="0">
                          <a:effectLst/>
                        </a:rPr>
                        <a:t>1</a:t>
                      </a:r>
                    </a:p>
                  </a:txBody>
                  <a:tcPr anchor="ctr">
                    <a:lnT w="12700" cap="flat" cmpd="sng" algn="ctr">
                      <a:solidFill>
                        <a:schemeClr val="tx1"/>
                      </a:solidFill>
                      <a:prstDash val="solid"/>
                      <a:round/>
                      <a:headEnd type="none" w="med" len="med"/>
                      <a:tailEnd type="none" w="med" len="med"/>
                    </a:lnT>
                  </a:tcPr>
                </a:tc>
                <a:tc>
                  <a:txBody>
                    <a:bodyPr/>
                    <a:lstStyle/>
                    <a:p>
                      <a:pPr algn="r" fontAlgn="ctr"/>
                      <a:r>
                        <a:rPr lang="en-US" sz="1400" dirty="0">
                          <a:effectLst/>
                        </a:rPr>
                        <a:t>21,086.17</a:t>
                      </a:r>
                    </a:p>
                  </a:txBody>
                  <a:tcPr anchor="ctr">
                    <a:lnT w="12700" cap="flat" cmpd="sng" algn="ctr">
                      <a:solidFill>
                        <a:schemeClr val="tx1"/>
                      </a:solidFill>
                      <a:prstDash val="solid"/>
                      <a:round/>
                      <a:headEnd type="none" w="med" len="med"/>
                      <a:tailEnd type="none" w="med" len="med"/>
                    </a:lnT>
                  </a:tcPr>
                </a:tc>
                <a:tc>
                  <a:txBody>
                    <a:bodyPr/>
                    <a:lstStyle/>
                    <a:p>
                      <a:pPr algn="r" fontAlgn="ctr"/>
                      <a:r>
                        <a:rPr lang="en-US" sz="1400" dirty="0">
                          <a:effectLst/>
                        </a:rPr>
                        <a:t>32.79%</a:t>
                      </a:r>
                    </a:p>
                  </a:txBody>
                  <a:tcPr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777635038"/>
                  </a:ext>
                </a:extLst>
              </a:tr>
              <a:tr h="0">
                <a:tc>
                  <a:txBody>
                    <a:bodyPr/>
                    <a:lstStyle/>
                    <a:p>
                      <a:pPr algn="ctr" fontAlgn="ctr"/>
                      <a:r>
                        <a:rPr lang="en-US" sz="1400" b="1" dirty="0">
                          <a:effectLst/>
                        </a:rPr>
                        <a:t>2</a:t>
                      </a:r>
                    </a:p>
                  </a:txBody>
                  <a:tcPr anchor="ctr"/>
                </a:tc>
                <a:tc>
                  <a:txBody>
                    <a:bodyPr/>
                    <a:lstStyle/>
                    <a:p>
                      <a:pPr algn="l" fontAlgn="ctr"/>
                      <a:r>
                        <a:rPr lang="en-US" sz="1400" dirty="0">
                          <a:effectLst/>
                        </a:rPr>
                        <a:t>Frontier Airlines Inc.</a:t>
                      </a:r>
                    </a:p>
                  </a:txBody>
                  <a:tcPr anchor="ctr"/>
                </a:tc>
                <a:tc>
                  <a:txBody>
                    <a:bodyPr/>
                    <a:lstStyle/>
                    <a:p>
                      <a:pPr algn="r" fontAlgn="ctr"/>
                      <a:r>
                        <a:rPr lang="en-US" sz="1400" dirty="0">
                          <a:effectLst/>
                        </a:rPr>
                        <a:t>39,393.26</a:t>
                      </a:r>
                    </a:p>
                  </a:txBody>
                  <a:tcPr anchor="ctr"/>
                </a:tc>
                <a:tc>
                  <a:txBody>
                    <a:bodyPr/>
                    <a:lstStyle/>
                    <a:p>
                      <a:pPr algn="r" fontAlgn="ctr"/>
                      <a:r>
                        <a:rPr lang="en-US" sz="1400" dirty="0">
                          <a:effectLst/>
                        </a:rPr>
                        <a:t>28.60%</a:t>
                      </a:r>
                    </a:p>
                  </a:txBody>
                  <a:tcPr anchor="ctr"/>
                </a:tc>
                <a:extLst>
                  <a:ext uri="{0D108BD9-81ED-4DB2-BD59-A6C34878D82A}">
                    <a16:rowId xmlns:a16="http://schemas.microsoft.com/office/drawing/2014/main" val="2575755822"/>
                  </a:ext>
                </a:extLst>
              </a:tr>
              <a:tr h="0">
                <a:tc>
                  <a:txBody>
                    <a:bodyPr/>
                    <a:lstStyle/>
                    <a:p>
                      <a:pPr algn="ctr" fontAlgn="ctr"/>
                      <a:r>
                        <a:rPr lang="en-US" sz="1400" b="1" dirty="0">
                          <a:effectLst/>
                        </a:rPr>
                        <a:t>3</a:t>
                      </a:r>
                    </a:p>
                  </a:txBody>
                  <a:tcPr anchor="ctr"/>
                </a:tc>
                <a:tc>
                  <a:txBody>
                    <a:bodyPr/>
                    <a:lstStyle/>
                    <a:p>
                      <a:pPr algn="l" fontAlgn="ctr"/>
                      <a:r>
                        <a:rPr lang="en-US" sz="1400" dirty="0">
                          <a:effectLst/>
                        </a:rPr>
                        <a:t>ExpressJet Airlines Inc. (United Airlines)</a:t>
                      </a:r>
                      <a:r>
                        <a:rPr lang="en-US" sz="1400" baseline="30000" dirty="0">
                          <a:effectLst/>
                        </a:rPr>
                        <a:t>1</a:t>
                      </a:r>
                    </a:p>
                  </a:txBody>
                  <a:tcPr anchor="ctr"/>
                </a:tc>
                <a:tc>
                  <a:txBody>
                    <a:bodyPr/>
                    <a:lstStyle/>
                    <a:p>
                      <a:pPr algn="r" fontAlgn="ctr"/>
                      <a:r>
                        <a:rPr lang="en-US" sz="1400" dirty="0">
                          <a:effectLst/>
                        </a:rPr>
                        <a:t>26,378.96</a:t>
                      </a:r>
                    </a:p>
                  </a:txBody>
                  <a:tcPr anchor="ctr"/>
                </a:tc>
                <a:tc>
                  <a:txBody>
                    <a:bodyPr/>
                    <a:lstStyle/>
                    <a:p>
                      <a:pPr algn="r" fontAlgn="ctr"/>
                      <a:r>
                        <a:rPr lang="en-US" sz="1400" dirty="0">
                          <a:effectLst/>
                        </a:rPr>
                        <a:t>27.32%</a:t>
                      </a:r>
                    </a:p>
                  </a:txBody>
                  <a:tcPr anchor="ctr"/>
                </a:tc>
                <a:extLst>
                  <a:ext uri="{0D108BD9-81ED-4DB2-BD59-A6C34878D82A}">
                    <a16:rowId xmlns:a16="http://schemas.microsoft.com/office/drawing/2014/main" val="2602320495"/>
                  </a:ext>
                </a:extLst>
              </a:tr>
              <a:tr h="0">
                <a:tc>
                  <a:txBody>
                    <a:bodyPr/>
                    <a:lstStyle/>
                    <a:p>
                      <a:pPr algn="ctr" fontAlgn="ctr"/>
                      <a:r>
                        <a:rPr lang="en-US" sz="1400" b="1" dirty="0">
                          <a:effectLst/>
                        </a:rPr>
                        <a:t>4</a:t>
                      </a:r>
                    </a:p>
                  </a:txBody>
                  <a:tcPr anchor="ctr"/>
                </a:tc>
                <a:tc>
                  <a:txBody>
                    <a:bodyPr/>
                    <a:lstStyle/>
                    <a:p>
                      <a:pPr algn="l" fontAlgn="ctr"/>
                      <a:r>
                        <a:rPr lang="en-US" sz="1400" dirty="0">
                          <a:effectLst/>
                        </a:rPr>
                        <a:t>JetBlue Airways</a:t>
                      </a:r>
                    </a:p>
                  </a:txBody>
                  <a:tcPr anchor="ctr"/>
                </a:tc>
                <a:tc>
                  <a:txBody>
                    <a:bodyPr/>
                    <a:lstStyle/>
                    <a:p>
                      <a:pPr algn="r" fontAlgn="ctr"/>
                      <a:r>
                        <a:rPr lang="en-US" sz="1400" dirty="0">
                          <a:effectLst/>
                        </a:rPr>
                        <a:t>81,252.91</a:t>
                      </a:r>
                    </a:p>
                  </a:txBody>
                  <a:tcPr anchor="ctr"/>
                </a:tc>
                <a:tc>
                  <a:txBody>
                    <a:bodyPr/>
                    <a:lstStyle/>
                    <a:p>
                      <a:pPr algn="r" fontAlgn="ctr"/>
                      <a:r>
                        <a:rPr lang="en-US" sz="1400" dirty="0">
                          <a:effectLst/>
                        </a:rPr>
                        <a:t>26.39%</a:t>
                      </a:r>
                    </a:p>
                  </a:txBody>
                  <a:tcPr anchor="ctr"/>
                </a:tc>
                <a:extLst>
                  <a:ext uri="{0D108BD9-81ED-4DB2-BD59-A6C34878D82A}">
                    <a16:rowId xmlns:a16="http://schemas.microsoft.com/office/drawing/2014/main" val="1398823619"/>
                  </a:ext>
                </a:extLst>
              </a:tr>
              <a:tr h="0">
                <a:tc>
                  <a:txBody>
                    <a:bodyPr/>
                    <a:lstStyle/>
                    <a:p>
                      <a:pPr algn="ctr" fontAlgn="ctr"/>
                      <a:r>
                        <a:rPr lang="en-US" sz="1400" b="1" dirty="0">
                          <a:effectLst/>
                        </a:rPr>
                        <a:t>5</a:t>
                      </a:r>
                    </a:p>
                  </a:txBody>
                  <a:tcPr anchor="ctr"/>
                </a:tc>
                <a:tc>
                  <a:txBody>
                    <a:bodyPr/>
                    <a:lstStyle/>
                    <a:p>
                      <a:pPr algn="l" fontAlgn="ctr"/>
                      <a:r>
                        <a:rPr lang="en-US" sz="1400" dirty="0">
                          <a:effectLst/>
                        </a:rPr>
                        <a:t>Mesa Airlines Inc.</a:t>
                      </a:r>
                    </a:p>
                  </a:txBody>
                  <a:tcPr anchor="ctr"/>
                </a:tc>
                <a:tc>
                  <a:txBody>
                    <a:bodyPr/>
                    <a:lstStyle/>
                    <a:p>
                      <a:pPr algn="r" fontAlgn="ctr"/>
                      <a:r>
                        <a:rPr lang="en-US" sz="1400" dirty="0">
                          <a:effectLst/>
                        </a:rPr>
                        <a:t>60,502.04</a:t>
                      </a:r>
                    </a:p>
                  </a:txBody>
                  <a:tcPr anchor="ctr"/>
                </a:tc>
                <a:tc>
                  <a:txBody>
                    <a:bodyPr/>
                    <a:lstStyle/>
                    <a:p>
                      <a:pPr algn="r" fontAlgn="ctr"/>
                      <a:r>
                        <a:rPr lang="en-US" sz="1400" dirty="0">
                          <a:effectLst/>
                        </a:rPr>
                        <a:t>24.59%</a:t>
                      </a:r>
                    </a:p>
                  </a:txBody>
                  <a:tcPr anchor="ctr"/>
                </a:tc>
                <a:extLst>
                  <a:ext uri="{0D108BD9-81ED-4DB2-BD59-A6C34878D82A}">
                    <a16:rowId xmlns:a16="http://schemas.microsoft.com/office/drawing/2014/main" val="1930893282"/>
                  </a:ext>
                </a:extLst>
              </a:tr>
              <a:tr h="0">
                <a:tc>
                  <a:txBody>
                    <a:bodyPr/>
                    <a:lstStyle/>
                    <a:p>
                      <a:pPr algn="ctr" fontAlgn="ctr"/>
                      <a:r>
                        <a:rPr lang="en-US" sz="1400" b="1" dirty="0">
                          <a:effectLst/>
                        </a:rPr>
                        <a:t>6</a:t>
                      </a:r>
                    </a:p>
                  </a:txBody>
                  <a:tcPr anchor="ctr"/>
                </a:tc>
                <a:tc>
                  <a:txBody>
                    <a:bodyPr/>
                    <a:lstStyle/>
                    <a:p>
                      <a:pPr algn="l" fontAlgn="ctr"/>
                      <a:r>
                        <a:rPr lang="en-US" sz="1400" dirty="0">
                          <a:effectLst/>
                        </a:rPr>
                        <a:t>Envoy Air (American Airlines)</a:t>
                      </a:r>
                      <a:r>
                        <a:rPr lang="en-US" sz="1400" baseline="30000" dirty="0">
                          <a:effectLst/>
                        </a:rPr>
                        <a:t>2</a:t>
                      </a:r>
                    </a:p>
                  </a:txBody>
                  <a:tcPr anchor="ctr"/>
                </a:tc>
                <a:tc>
                  <a:txBody>
                    <a:bodyPr/>
                    <a:lstStyle/>
                    <a:p>
                      <a:pPr algn="r" fontAlgn="ctr"/>
                      <a:r>
                        <a:rPr lang="en-US" sz="1400" dirty="0">
                          <a:effectLst/>
                        </a:rPr>
                        <a:t>83,714.10</a:t>
                      </a:r>
                    </a:p>
                  </a:txBody>
                  <a:tcPr anchor="ctr"/>
                </a:tc>
                <a:tc>
                  <a:txBody>
                    <a:bodyPr/>
                    <a:lstStyle/>
                    <a:p>
                      <a:pPr algn="r" fontAlgn="ctr"/>
                      <a:r>
                        <a:rPr lang="en-US" sz="1400" dirty="0">
                          <a:effectLst/>
                        </a:rPr>
                        <a:t>24.11%</a:t>
                      </a:r>
                    </a:p>
                  </a:txBody>
                  <a:tcPr anchor="ctr"/>
                </a:tc>
                <a:extLst>
                  <a:ext uri="{0D108BD9-81ED-4DB2-BD59-A6C34878D82A}">
                    <a16:rowId xmlns:a16="http://schemas.microsoft.com/office/drawing/2014/main" val="2823802540"/>
                  </a:ext>
                </a:extLst>
              </a:tr>
            </a:tbl>
          </a:graphicData>
        </a:graphic>
      </p:graphicFrame>
      <p:sp>
        <p:nvSpPr>
          <p:cNvPr id="8" name="TextBox 7">
            <a:extLst>
              <a:ext uri="{FF2B5EF4-FFF2-40B4-BE49-F238E27FC236}">
                <a16:creationId xmlns:a16="http://schemas.microsoft.com/office/drawing/2014/main" id="{FBEF013F-21B6-0249-BD19-C8E56944C739}"/>
              </a:ext>
            </a:extLst>
          </p:cNvPr>
          <p:cNvSpPr txBox="1"/>
          <p:nvPr/>
        </p:nvSpPr>
        <p:spPr>
          <a:xfrm>
            <a:off x="495300" y="6111348"/>
            <a:ext cx="11256340" cy="600164"/>
          </a:xfrm>
          <a:prstGeom prst="rect">
            <a:avLst/>
          </a:prstGeom>
          <a:noFill/>
        </p:spPr>
        <p:txBody>
          <a:bodyPr wrap="square" rtlCol="0">
            <a:spAutoFit/>
          </a:bodyPr>
          <a:lstStyle/>
          <a:p>
            <a:r>
              <a:rPr lang="en-US" sz="1100" baseline="30000" dirty="0"/>
              <a:t>1</a:t>
            </a:r>
            <a:r>
              <a:rPr lang="en-US" sz="1100" dirty="0"/>
              <a:t>ExpressJet operates as United Express, on behalf of United Airlines. ExpressJet Airlines LLC is majority owned by </a:t>
            </a:r>
            <a:r>
              <a:rPr lang="en-US" sz="1100" dirty="0" err="1"/>
              <a:t>ManaAir</a:t>
            </a:r>
            <a:r>
              <a:rPr lang="en-US" sz="1100" dirty="0"/>
              <a:t> LLC, minority owned by United Airlines. As such, the LLC is synonymous with </a:t>
            </a:r>
            <a:r>
              <a:rPr lang="en-US" sz="1100" dirty="0" err="1"/>
              <a:t>ManaAir</a:t>
            </a:r>
            <a:r>
              <a:rPr lang="en-US" sz="1100" dirty="0"/>
              <a:t> LLC</a:t>
            </a:r>
          </a:p>
          <a:p>
            <a:r>
              <a:rPr lang="en-US" sz="1100" baseline="30000" dirty="0"/>
              <a:t>2</a:t>
            </a:r>
            <a:r>
              <a:rPr lang="en-US" sz="1100" dirty="0"/>
              <a:t>Envoy Air operates as American Eagle, a wholly owned subsidiary of American Airlines</a:t>
            </a:r>
          </a:p>
        </p:txBody>
      </p:sp>
    </p:spTree>
    <p:extLst>
      <p:ext uri="{BB962C8B-B14F-4D97-AF65-F5344CB8AC3E}">
        <p14:creationId xmlns:p14="http://schemas.microsoft.com/office/powerpoint/2010/main" val="32897208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icture containing text, map&#10;&#10;Description automatically generated">
            <a:extLst>
              <a:ext uri="{FF2B5EF4-FFF2-40B4-BE49-F238E27FC236}">
                <a16:creationId xmlns:a16="http://schemas.microsoft.com/office/drawing/2014/main" id="{9C4D61DB-CBED-1C44-9FCF-A9BDEF8412E3}"/>
              </a:ext>
            </a:extLst>
          </p:cNvPr>
          <p:cNvPicPr>
            <a:picLocks noGrp="1" noChangeAspect="1"/>
          </p:cNvPicPr>
          <p:nvPr>
            <p:ph idx="1"/>
          </p:nvPr>
        </p:nvPicPr>
        <p:blipFill>
          <a:blip r:embed="rId2"/>
          <a:stretch>
            <a:fillRect/>
          </a:stretch>
        </p:blipFill>
        <p:spPr>
          <a:xfrm>
            <a:off x="1384840" y="805314"/>
            <a:ext cx="9422319" cy="5749463"/>
          </a:xfrm>
        </p:spPr>
      </p:pic>
      <p:sp>
        <p:nvSpPr>
          <p:cNvPr id="6" name="TextBox 5">
            <a:extLst>
              <a:ext uri="{FF2B5EF4-FFF2-40B4-BE49-F238E27FC236}">
                <a16:creationId xmlns:a16="http://schemas.microsoft.com/office/drawing/2014/main" id="{C9106FB5-939F-5B47-B72F-37DEE1B1FAE9}"/>
              </a:ext>
            </a:extLst>
          </p:cNvPr>
          <p:cNvSpPr txBox="1"/>
          <p:nvPr/>
        </p:nvSpPr>
        <p:spPr>
          <a:xfrm>
            <a:off x="2645569" y="257179"/>
            <a:ext cx="6900862" cy="369332"/>
          </a:xfrm>
          <a:prstGeom prst="rect">
            <a:avLst/>
          </a:prstGeom>
          <a:noFill/>
        </p:spPr>
        <p:txBody>
          <a:bodyPr wrap="square" rtlCol="0">
            <a:spAutoFit/>
          </a:bodyPr>
          <a:lstStyle/>
          <a:p>
            <a:pPr algn="ctr"/>
            <a:r>
              <a:rPr lang="en-US" b="1" u="sng" dirty="0"/>
              <a:t>Flight Delay Heatmap – Continental U.S. (all airports)</a:t>
            </a:r>
          </a:p>
        </p:txBody>
      </p:sp>
    </p:spTree>
    <p:extLst>
      <p:ext uri="{BB962C8B-B14F-4D97-AF65-F5344CB8AC3E}">
        <p14:creationId xmlns:p14="http://schemas.microsoft.com/office/powerpoint/2010/main" val="1047381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F4378D-3D44-7247-A3FB-66109FDB2B4E}"/>
              </a:ext>
            </a:extLst>
          </p:cNvPr>
          <p:cNvSpPr>
            <a:spLocks noGrp="1"/>
          </p:cNvSpPr>
          <p:nvPr>
            <p:ph type="title"/>
          </p:nvPr>
        </p:nvSpPr>
        <p:spPr/>
        <p:txBody>
          <a:bodyPr/>
          <a:lstStyle/>
          <a:p>
            <a:r>
              <a:rPr lang="en-US" dirty="0"/>
              <a:t>Appendix – Code Analysis</a:t>
            </a:r>
          </a:p>
        </p:txBody>
      </p:sp>
    </p:spTree>
    <p:extLst>
      <p:ext uri="{BB962C8B-B14F-4D97-AF65-F5344CB8AC3E}">
        <p14:creationId xmlns:p14="http://schemas.microsoft.com/office/powerpoint/2010/main" val="12797357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screenshot of a social media post&#10;&#10;Description automatically generated">
            <a:extLst>
              <a:ext uri="{FF2B5EF4-FFF2-40B4-BE49-F238E27FC236}">
                <a16:creationId xmlns:a16="http://schemas.microsoft.com/office/drawing/2014/main" id="{977FC5AC-1127-B447-9E27-4D515ED73EB0}"/>
              </a:ext>
            </a:extLst>
          </p:cNvPr>
          <p:cNvPicPr>
            <a:picLocks noChangeAspect="1"/>
          </p:cNvPicPr>
          <p:nvPr/>
        </p:nvPicPr>
        <p:blipFill>
          <a:blip r:embed="rId2"/>
          <a:stretch>
            <a:fillRect/>
          </a:stretch>
        </p:blipFill>
        <p:spPr>
          <a:xfrm>
            <a:off x="268287" y="211282"/>
            <a:ext cx="11314115" cy="5732318"/>
          </a:xfrm>
          <a:prstGeom prst="rect">
            <a:avLst/>
          </a:prstGeom>
        </p:spPr>
      </p:pic>
      <p:pic>
        <p:nvPicPr>
          <p:cNvPr id="4" name="Picture 3" descr="A screenshot of a cell phone&#10;&#10;Description automatically generated">
            <a:extLst>
              <a:ext uri="{FF2B5EF4-FFF2-40B4-BE49-F238E27FC236}">
                <a16:creationId xmlns:a16="http://schemas.microsoft.com/office/drawing/2014/main" id="{8E966D4B-1CE2-BE46-85EA-85A3219F327D}"/>
              </a:ext>
            </a:extLst>
          </p:cNvPr>
          <p:cNvPicPr>
            <a:picLocks noChangeAspect="1"/>
          </p:cNvPicPr>
          <p:nvPr/>
        </p:nvPicPr>
        <p:blipFill>
          <a:blip r:embed="rId3"/>
          <a:stretch>
            <a:fillRect/>
          </a:stretch>
        </p:blipFill>
        <p:spPr>
          <a:xfrm>
            <a:off x="7984611" y="2283865"/>
            <a:ext cx="3352444" cy="1845224"/>
          </a:xfrm>
          <a:prstGeom prst="rect">
            <a:avLst/>
          </a:prstGeom>
          <a:ln>
            <a:solidFill>
              <a:srgbClr val="FF0000"/>
            </a:solidFill>
          </a:ln>
        </p:spPr>
      </p:pic>
    </p:spTree>
    <p:extLst>
      <p:ext uri="{BB962C8B-B14F-4D97-AF65-F5344CB8AC3E}">
        <p14:creationId xmlns:p14="http://schemas.microsoft.com/office/powerpoint/2010/main" val="11517607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screenshot of a social media post&#10;&#10;Description automatically generated">
            <a:extLst>
              <a:ext uri="{FF2B5EF4-FFF2-40B4-BE49-F238E27FC236}">
                <a16:creationId xmlns:a16="http://schemas.microsoft.com/office/drawing/2014/main" id="{D4B8FFCB-C8A8-2641-81CB-B3EA77EE517B}"/>
              </a:ext>
            </a:extLst>
          </p:cNvPr>
          <p:cNvPicPr>
            <a:picLocks noChangeAspect="1"/>
          </p:cNvPicPr>
          <p:nvPr/>
        </p:nvPicPr>
        <p:blipFill>
          <a:blip r:embed="rId2"/>
          <a:stretch>
            <a:fillRect/>
          </a:stretch>
        </p:blipFill>
        <p:spPr>
          <a:xfrm>
            <a:off x="285750" y="409575"/>
            <a:ext cx="11620500" cy="3352800"/>
          </a:xfrm>
          <a:prstGeom prst="rect">
            <a:avLst/>
          </a:prstGeom>
        </p:spPr>
      </p:pic>
      <p:pic>
        <p:nvPicPr>
          <p:cNvPr id="4" name="Picture 3" descr="A screenshot of a cell phone&#10;&#10;Description automatically generated">
            <a:extLst>
              <a:ext uri="{FF2B5EF4-FFF2-40B4-BE49-F238E27FC236}">
                <a16:creationId xmlns:a16="http://schemas.microsoft.com/office/drawing/2014/main" id="{F612A049-EF3C-5547-90B2-A40DB2B1BA7C}"/>
              </a:ext>
            </a:extLst>
          </p:cNvPr>
          <p:cNvPicPr>
            <a:picLocks noChangeAspect="1"/>
          </p:cNvPicPr>
          <p:nvPr/>
        </p:nvPicPr>
        <p:blipFill>
          <a:blip r:embed="rId3"/>
          <a:stretch>
            <a:fillRect/>
          </a:stretch>
        </p:blipFill>
        <p:spPr>
          <a:xfrm>
            <a:off x="3711131" y="3884234"/>
            <a:ext cx="4080319" cy="2564191"/>
          </a:xfrm>
          <a:prstGeom prst="rect">
            <a:avLst/>
          </a:prstGeom>
          <a:ln>
            <a:solidFill>
              <a:srgbClr val="FF0000"/>
            </a:solidFill>
          </a:ln>
        </p:spPr>
      </p:pic>
    </p:spTree>
    <p:extLst>
      <p:ext uri="{BB962C8B-B14F-4D97-AF65-F5344CB8AC3E}">
        <p14:creationId xmlns:p14="http://schemas.microsoft.com/office/powerpoint/2010/main" val="19617410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screenshot of a social media post&#10;&#10;Description automatically generated">
            <a:extLst>
              <a:ext uri="{FF2B5EF4-FFF2-40B4-BE49-F238E27FC236}">
                <a16:creationId xmlns:a16="http://schemas.microsoft.com/office/drawing/2014/main" id="{DE7DA9C0-2810-4E46-BD63-EF73DC80C37F}"/>
              </a:ext>
            </a:extLst>
          </p:cNvPr>
          <p:cNvPicPr>
            <a:picLocks noChangeAspect="1"/>
          </p:cNvPicPr>
          <p:nvPr/>
        </p:nvPicPr>
        <p:blipFill>
          <a:blip r:embed="rId2"/>
          <a:stretch>
            <a:fillRect/>
          </a:stretch>
        </p:blipFill>
        <p:spPr>
          <a:xfrm>
            <a:off x="327800" y="99435"/>
            <a:ext cx="11536400" cy="6659130"/>
          </a:xfrm>
          <a:prstGeom prst="rect">
            <a:avLst/>
          </a:prstGeom>
        </p:spPr>
      </p:pic>
      <p:pic>
        <p:nvPicPr>
          <p:cNvPr id="7" name="Content Placeholder 4" descr="A picture containing text, map&#10;&#10;Description automatically generated">
            <a:extLst>
              <a:ext uri="{FF2B5EF4-FFF2-40B4-BE49-F238E27FC236}">
                <a16:creationId xmlns:a16="http://schemas.microsoft.com/office/drawing/2014/main" id="{2351A346-25E8-EA43-B26C-60A0C8FB2C0A}"/>
              </a:ext>
            </a:extLst>
          </p:cNvPr>
          <p:cNvPicPr>
            <a:picLocks noChangeAspect="1"/>
          </p:cNvPicPr>
          <p:nvPr/>
        </p:nvPicPr>
        <p:blipFill>
          <a:blip r:embed="rId3"/>
          <a:stretch>
            <a:fillRect/>
          </a:stretch>
        </p:blipFill>
        <p:spPr>
          <a:xfrm>
            <a:off x="8373717" y="4271963"/>
            <a:ext cx="3062092" cy="1868477"/>
          </a:xfrm>
          <a:prstGeom prst="rect">
            <a:avLst/>
          </a:prstGeom>
          <a:ln>
            <a:solidFill>
              <a:srgbClr val="FF0000"/>
            </a:solidFill>
          </a:ln>
        </p:spPr>
      </p:pic>
    </p:spTree>
    <p:extLst>
      <p:ext uri="{BB962C8B-B14F-4D97-AF65-F5344CB8AC3E}">
        <p14:creationId xmlns:p14="http://schemas.microsoft.com/office/powerpoint/2010/main" val="34472875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E5766D-A7CF-9C4C-BC3A-1AD493D17569}"/>
              </a:ext>
            </a:extLst>
          </p:cNvPr>
          <p:cNvSpPr>
            <a:spLocks noGrp="1"/>
          </p:cNvSpPr>
          <p:nvPr>
            <p:ph type="title"/>
          </p:nvPr>
        </p:nvSpPr>
        <p:spPr>
          <a:xfrm>
            <a:off x="217715" y="125639"/>
            <a:ext cx="10515600" cy="1325563"/>
          </a:xfrm>
        </p:spPr>
        <p:txBody>
          <a:bodyPr/>
          <a:lstStyle/>
          <a:p>
            <a:r>
              <a:rPr lang="en-US" b="1" dirty="0"/>
              <a:t>Analysis Summary</a:t>
            </a:r>
          </a:p>
        </p:txBody>
      </p:sp>
      <p:sp>
        <p:nvSpPr>
          <p:cNvPr id="3" name="Content Placeholder 2">
            <a:extLst>
              <a:ext uri="{FF2B5EF4-FFF2-40B4-BE49-F238E27FC236}">
                <a16:creationId xmlns:a16="http://schemas.microsoft.com/office/drawing/2014/main" id="{32CB86D2-B7E6-8649-8789-225660D0E6E4}"/>
              </a:ext>
            </a:extLst>
          </p:cNvPr>
          <p:cNvSpPr>
            <a:spLocks noGrp="1"/>
          </p:cNvSpPr>
          <p:nvPr>
            <p:ph idx="1"/>
          </p:nvPr>
        </p:nvSpPr>
        <p:spPr>
          <a:xfrm>
            <a:off x="217715" y="1200374"/>
            <a:ext cx="11400971" cy="4351338"/>
          </a:xfrm>
        </p:spPr>
        <p:txBody>
          <a:bodyPr>
            <a:noAutofit/>
          </a:bodyPr>
          <a:lstStyle/>
          <a:p>
            <a:pPr marL="0" indent="0">
              <a:buNone/>
            </a:pPr>
            <a:r>
              <a:rPr lang="en-US" sz="1600" u="sng" dirty="0"/>
              <a:t>Overview</a:t>
            </a:r>
            <a:r>
              <a:rPr lang="en-US" sz="1600" dirty="0"/>
              <a:t>: Our project looks to analyze commercial airline flights in the US in order to summarize timeliness of arrivals, and if delayed, the primary reason(s) for this (i.e. weather, carrier, mechanical issues, etc.) including how this varies by both, airline and airport. </a:t>
            </a:r>
          </a:p>
          <a:p>
            <a:pPr marL="0" indent="0">
              <a:buNone/>
            </a:pPr>
            <a:r>
              <a:rPr lang="en-US" sz="1600" dirty="0"/>
              <a:t>We’ve broken up our analysis into two main themes:</a:t>
            </a:r>
          </a:p>
          <a:p>
            <a:pPr marL="800100" lvl="1" indent="-342900">
              <a:buFont typeface="+mj-lt"/>
              <a:buAutoNum type="arabicPeriod"/>
            </a:pPr>
            <a:r>
              <a:rPr lang="en-US" sz="1600" dirty="0"/>
              <a:t>Delays by U.S. Airport</a:t>
            </a:r>
          </a:p>
          <a:p>
            <a:pPr marL="800100" lvl="1" indent="-342900">
              <a:buFont typeface="+mj-lt"/>
              <a:buAutoNum type="arabicPeriod"/>
            </a:pPr>
            <a:r>
              <a:rPr lang="en-US" sz="1600" dirty="0"/>
              <a:t>Delays by U.S. Airline</a:t>
            </a:r>
          </a:p>
          <a:p>
            <a:pPr marL="0" indent="0">
              <a:buNone/>
            </a:pPr>
            <a:endParaRPr lang="en-US" sz="1600" u="sng" dirty="0"/>
          </a:p>
          <a:p>
            <a:pPr marL="0" indent="0">
              <a:buNone/>
            </a:pPr>
            <a:r>
              <a:rPr lang="en-US" sz="1600" u="sng" dirty="0"/>
              <a:t>Scope</a:t>
            </a:r>
            <a:r>
              <a:rPr lang="en-US" sz="1600" dirty="0"/>
              <a:t>: 18 Airlines and the top 25 airports by volume</a:t>
            </a:r>
          </a:p>
          <a:p>
            <a:pPr marL="0" indent="0">
              <a:buNone/>
            </a:pPr>
            <a:r>
              <a:rPr lang="en-US" sz="1600" u="sng" dirty="0"/>
              <a:t>Time period</a:t>
            </a:r>
            <a:r>
              <a:rPr lang="en-US" sz="1600" dirty="0"/>
              <a:t>: September 2018 – September 2019</a:t>
            </a:r>
          </a:p>
          <a:p>
            <a:pPr marL="0" indent="0">
              <a:buNone/>
            </a:pPr>
            <a:r>
              <a:rPr lang="en-US" sz="1600" u="sng" dirty="0"/>
              <a:t>Data source(s)</a:t>
            </a:r>
            <a:r>
              <a:rPr lang="en-US" sz="1600" dirty="0"/>
              <a:t>: </a:t>
            </a:r>
          </a:p>
          <a:p>
            <a:r>
              <a:rPr lang="en-US" sz="1600" dirty="0"/>
              <a:t>United States Department of Transportation, </a:t>
            </a:r>
            <a:r>
              <a:rPr lang="en-US" sz="1600" dirty="0">
                <a:hlinkClick r:id="rId2"/>
              </a:rPr>
              <a:t>Bureau of Transportation Statistics</a:t>
            </a:r>
            <a:r>
              <a:rPr lang="en-US" sz="1600" dirty="0"/>
              <a:t>,</a:t>
            </a:r>
          </a:p>
          <a:p>
            <a:r>
              <a:rPr lang="en-US" sz="1600" dirty="0"/>
              <a:t>Google Maps (API)</a:t>
            </a:r>
          </a:p>
          <a:p>
            <a:pPr marL="0" indent="0">
              <a:buNone/>
            </a:pPr>
            <a:endParaRPr lang="en-US" sz="1600" b="0" dirty="0">
              <a:effectLst/>
            </a:endParaRPr>
          </a:p>
          <a:p>
            <a:pPr marL="0" indent="0">
              <a:buNone/>
            </a:pPr>
            <a:br>
              <a:rPr lang="en-US" sz="1600" dirty="0"/>
            </a:br>
            <a:endParaRPr lang="en-US" sz="1600" dirty="0"/>
          </a:p>
        </p:txBody>
      </p:sp>
    </p:spTree>
    <p:extLst>
      <p:ext uri="{BB962C8B-B14F-4D97-AF65-F5344CB8AC3E}">
        <p14:creationId xmlns:p14="http://schemas.microsoft.com/office/powerpoint/2010/main" val="9738682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F4378D-3D44-7247-A3FB-66109FDB2B4E}"/>
              </a:ext>
            </a:extLst>
          </p:cNvPr>
          <p:cNvSpPr>
            <a:spLocks noGrp="1"/>
          </p:cNvSpPr>
          <p:nvPr>
            <p:ph type="title"/>
          </p:nvPr>
        </p:nvSpPr>
        <p:spPr/>
        <p:txBody>
          <a:bodyPr/>
          <a:lstStyle/>
          <a:p>
            <a:r>
              <a:rPr lang="en-US" dirty="0"/>
              <a:t>Airport Delay Analysis</a:t>
            </a:r>
          </a:p>
        </p:txBody>
      </p:sp>
    </p:spTree>
    <p:extLst>
      <p:ext uri="{BB962C8B-B14F-4D97-AF65-F5344CB8AC3E}">
        <p14:creationId xmlns:p14="http://schemas.microsoft.com/office/powerpoint/2010/main" val="41133021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5551E02B-C2BF-F34D-9050-4EF85B63EEC6}"/>
              </a:ext>
            </a:extLst>
          </p:cNvPr>
          <p:cNvPicPr>
            <a:picLocks noChangeAspect="1"/>
          </p:cNvPicPr>
          <p:nvPr/>
        </p:nvPicPr>
        <p:blipFill>
          <a:blip r:embed="rId2"/>
          <a:stretch>
            <a:fillRect/>
          </a:stretch>
        </p:blipFill>
        <p:spPr>
          <a:xfrm>
            <a:off x="849795" y="288775"/>
            <a:ext cx="10492409" cy="6295445"/>
          </a:xfrm>
          <a:prstGeom prst="rect">
            <a:avLst/>
          </a:prstGeom>
        </p:spPr>
      </p:pic>
    </p:spTree>
    <p:extLst>
      <p:ext uri="{BB962C8B-B14F-4D97-AF65-F5344CB8AC3E}">
        <p14:creationId xmlns:p14="http://schemas.microsoft.com/office/powerpoint/2010/main" val="23460539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screenshot of a cell phone&#10;&#10;Description automatically generated">
            <a:extLst>
              <a:ext uri="{FF2B5EF4-FFF2-40B4-BE49-F238E27FC236}">
                <a16:creationId xmlns:a16="http://schemas.microsoft.com/office/drawing/2014/main" id="{5EEA2B00-45FB-144E-BA94-814B4395EF20}"/>
              </a:ext>
            </a:extLst>
          </p:cNvPr>
          <p:cNvPicPr>
            <a:picLocks noChangeAspect="1"/>
          </p:cNvPicPr>
          <p:nvPr/>
        </p:nvPicPr>
        <p:blipFill>
          <a:blip r:embed="rId2"/>
          <a:stretch>
            <a:fillRect/>
          </a:stretch>
        </p:blipFill>
        <p:spPr>
          <a:xfrm>
            <a:off x="0" y="76469"/>
            <a:ext cx="12192000" cy="6705061"/>
          </a:xfrm>
          <a:prstGeom prst="rect">
            <a:avLst/>
          </a:prstGeom>
        </p:spPr>
      </p:pic>
    </p:spTree>
    <p:extLst>
      <p:ext uri="{BB962C8B-B14F-4D97-AF65-F5344CB8AC3E}">
        <p14:creationId xmlns:p14="http://schemas.microsoft.com/office/powerpoint/2010/main" val="26895752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ell phone&#10;&#10;Description automatically generated">
            <a:extLst>
              <a:ext uri="{FF2B5EF4-FFF2-40B4-BE49-F238E27FC236}">
                <a16:creationId xmlns:a16="http://schemas.microsoft.com/office/drawing/2014/main" id="{A5BE0293-1790-2F41-B0B5-80DE4865ED0D}"/>
              </a:ext>
            </a:extLst>
          </p:cNvPr>
          <p:cNvPicPr>
            <a:picLocks noChangeAspect="1"/>
          </p:cNvPicPr>
          <p:nvPr/>
        </p:nvPicPr>
        <p:blipFill>
          <a:blip r:embed="rId2"/>
          <a:stretch>
            <a:fillRect/>
          </a:stretch>
        </p:blipFill>
        <p:spPr>
          <a:xfrm>
            <a:off x="770872" y="990259"/>
            <a:ext cx="10482819" cy="5769864"/>
          </a:xfrm>
          <a:prstGeom prst="rect">
            <a:avLst/>
          </a:prstGeom>
        </p:spPr>
      </p:pic>
      <p:sp>
        <p:nvSpPr>
          <p:cNvPr id="5" name="Oval 4">
            <a:extLst>
              <a:ext uri="{FF2B5EF4-FFF2-40B4-BE49-F238E27FC236}">
                <a16:creationId xmlns:a16="http://schemas.microsoft.com/office/drawing/2014/main" id="{1F9B0252-D5D7-8A43-9694-1E26D2E0A699}"/>
              </a:ext>
            </a:extLst>
          </p:cNvPr>
          <p:cNvSpPr/>
          <p:nvPr/>
        </p:nvSpPr>
        <p:spPr>
          <a:xfrm>
            <a:off x="9053484" y="1482205"/>
            <a:ext cx="116378" cy="11637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6" name="TextBox 5">
            <a:extLst>
              <a:ext uri="{FF2B5EF4-FFF2-40B4-BE49-F238E27FC236}">
                <a16:creationId xmlns:a16="http://schemas.microsoft.com/office/drawing/2014/main" id="{42BAF154-66F8-424A-8C4B-2087FFE4D09C}"/>
              </a:ext>
            </a:extLst>
          </p:cNvPr>
          <p:cNvSpPr txBox="1"/>
          <p:nvPr/>
        </p:nvSpPr>
        <p:spPr>
          <a:xfrm>
            <a:off x="9169862" y="1402143"/>
            <a:ext cx="2227811" cy="276999"/>
          </a:xfrm>
          <a:prstGeom prst="rect">
            <a:avLst/>
          </a:prstGeom>
          <a:noFill/>
        </p:spPr>
        <p:txBody>
          <a:bodyPr wrap="square" rtlCol="0">
            <a:spAutoFit/>
          </a:bodyPr>
          <a:lstStyle/>
          <a:p>
            <a:r>
              <a:rPr lang="en-US" sz="1200" dirty="0"/>
              <a:t>Delay percentage</a:t>
            </a:r>
          </a:p>
        </p:txBody>
      </p:sp>
      <p:sp>
        <p:nvSpPr>
          <p:cNvPr id="7" name="TextBox 6">
            <a:extLst>
              <a:ext uri="{FF2B5EF4-FFF2-40B4-BE49-F238E27FC236}">
                <a16:creationId xmlns:a16="http://schemas.microsoft.com/office/drawing/2014/main" id="{192DDACD-8ACF-1F47-9F84-40FD58D4C4CF}"/>
              </a:ext>
            </a:extLst>
          </p:cNvPr>
          <p:cNvSpPr txBox="1"/>
          <p:nvPr/>
        </p:nvSpPr>
        <p:spPr>
          <a:xfrm>
            <a:off x="419100" y="215900"/>
            <a:ext cx="11277600" cy="646331"/>
          </a:xfrm>
          <a:prstGeom prst="rect">
            <a:avLst/>
          </a:prstGeom>
          <a:noFill/>
        </p:spPr>
        <p:txBody>
          <a:bodyPr wrap="square" rtlCol="0">
            <a:spAutoFit/>
          </a:bodyPr>
          <a:lstStyle/>
          <a:p>
            <a:r>
              <a:rPr lang="en-US" b="1" dirty="0"/>
              <a:t>Total number of flights</a:t>
            </a:r>
            <a:r>
              <a:rPr lang="en-US" dirty="0"/>
              <a:t> by top 25 U.S. airport including </a:t>
            </a:r>
            <a:r>
              <a:rPr lang="en-US" b="1" dirty="0"/>
              <a:t>percentage of flight delays </a:t>
            </a:r>
            <a:r>
              <a:rPr lang="en-US" dirty="0"/>
              <a:t>for each compared to the mean delay percentage.  </a:t>
            </a:r>
          </a:p>
        </p:txBody>
      </p:sp>
      <p:sp>
        <p:nvSpPr>
          <p:cNvPr id="8" name="Oval 7">
            <a:extLst>
              <a:ext uri="{FF2B5EF4-FFF2-40B4-BE49-F238E27FC236}">
                <a16:creationId xmlns:a16="http://schemas.microsoft.com/office/drawing/2014/main" id="{CDAB61D6-94B8-674B-A999-0285DF44747E}"/>
              </a:ext>
            </a:extLst>
          </p:cNvPr>
          <p:cNvSpPr/>
          <p:nvPr/>
        </p:nvSpPr>
        <p:spPr>
          <a:xfrm>
            <a:off x="7616142" y="2928397"/>
            <a:ext cx="335666" cy="32409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8EB81F5C-D379-464A-9825-F7E4F9033489}"/>
              </a:ext>
            </a:extLst>
          </p:cNvPr>
          <p:cNvSpPr/>
          <p:nvPr/>
        </p:nvSpPr>
        <p:spPr>
          <a:xfrm>
            <a:off x="4980372" y="3036165"/>
            <a:ext cx="301840" cy="28408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A0716A25-26A5-A54F-A3AC-E8C9564B2444}"/>
              </a:ext>
            </a:extLst>
          </p:cNvPr>
          <p:cNvSpPr/>
          <p:nvPr/>
        </p:nvSpPr>
        <p:spPr>
          <a:xfrm>
            <a:off x="7973633" y="3232955"/>
            <a:ext cx="301840" cy="28408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187304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screenshot of a cell phone&#10;&#10;Description automatically generated">
            <a:extLst>
              <a:ext uri="{FF2B5EF4-FFF2-40B4-BE49-F238E27FC236}">
                <a16:creationId xmlns:a16="http://schemas.microsoft.com/office/drawing/2014/main" id="{DBCF0F1B-1C76-A940-B2C8-88E78EC9A47F}"/>
              </a:ext>
            </a:extLst>
          </p:cNvPr>
          <p:cNvPicPr>
            <a:picLocks noChangeAspect="1"/>
          </p:cNvPicPr>
          <p:nvPr/>
        </p:nvPicPr>
        <p:blipFill>
          <a:blip r:embed="rId2"/>
          <a:stretch>
            <a:fillRect/>
          </a:stretch>
        </p:blipFill>
        <p:spPr>
          <a:xfrm>
            <a:off x="165100" y="1327391"/>
            <a:ext cx="6310519" cy="3965713"/>
          </a:xfrm>
          <a:prstGeom prst="rect">
            <a:avLst/>
          </a:prstGeom>
        </p:spPr>
      </p:pic>
      <p:pic>
        <p:nvPicPr>
          <p:cNvPr id="5" name="Picture 4" descr="A picture containing accessory, umbrella&#10;&#10;Description automatically generated">
            <a:extLst>
              <a:ext uri="{FF2B5EF4-FFF2-40B4-BE49-F238E27FC236}">
                <a16:creationId xmlns:a16="http://schemas.microsoft.com/office/drawing/2014/main" id="{139165D8-D941-9A47-9C8A-DFE23C7F6F8A}"/>
              </a:ext>
            </a:extLst>
          </p:cNvPr>
          <p:cNvPicPr>
            <a:picLocks noChangeAspect="1"/>
          </p:cNvPicPr>
          <p:nvPr/>
        </p:nvPicPr>
        <p:blipFill>
          <a:blip r:embed="rId3"/>
          <a:stretch>
            <a:fillRect/>
          </a:stretch>
        </p:blipFill>
        <p:spPr>
          <a:xfrm>
            <a:off x="6698298" y="1147152"/>
            <a:ext cx="5317877" cy="4015227"/>
          </a:xfrm>
          <a:prstGeom prst="rect">
            <a:avLst/>
          </a:prstGeom>
        </p:spPr>
      </p:pic>
      <p:sp>
        <p:nvSpPr>
          <p:cNvPr id="9" name="TextBox 8">
            <a:extLst>
              <a:ext uri="{FF2B5EF4-FFF2-40B4-BE49-F238E27FC236}">
                <a16:creationId xmlns:a16="http://schemas.microsoft.com/office/drawing/2014/main" id="{D93395A4-A7D4-1647-8B4C-4A44BA642AE3}"/>
              </a:ext>
            </a:extLst>
          </p:cNvPr>
          <p:cNvSpPr txBox="1"/>
          <p:nvPr/>
        </p:nvSpPr>
        <p:spPr>
          <a:xfrm>
            <a:off x="1113905" y="315884"/>
            <a:ext cx="3956859" cy="369332"/>
          </a:xfrm>
          <a:prstGeom prst="rect">
            <a:avLst/>
          </a:prstGeom>
          <a:noFill/>
        </p:spPr>
        <p:txBody>
          <a:bodyPr wrap="square" rtlCol="0">
            <a:spAutoFit/>
          </a:bodyPr>
          <a:lstStyle/>
          <a:p>
            <a:pPr algn="ctr"/>
            <a:r>
              <a:rPr lang="en-US" b="1" u="sng" dirty="0"/>
              <a:t>Total Delay Percentage by U.S. Airport</a:t>
            </a:r>
          </a:p>
        </p:txBody>
      </p:sp>
      <p:sp>
        <p:nvSpPr>
          <p:cNvPr id="10" name="TextBox 9">
            <a:extLst>
              <a:ext uri="{FF2B5EF4-FFF2-40B4-BE49-F238E27FC236}">
                <a16:creationId xmlns:a16="http://schemas.microsoft.com/office/drawing/2014/main" id="{34011F33-E9C3-3841-A67D-111830FBCC84}"/>
              </a:ext>
            </a:extLst>
          </p:cNvPr>
          <p:cNvSpPr txBox="1"/>
          <p:nvPr/>
        </p:nvSpPr>
        <p:spPr>
          <a:xfrm>
            <a:off x="7378806" y="315884"/>
            <a:ext cx="3956859" cy="369332"/>
          </a:xfrm>
          <a:prstGeom prst="rect">
            <a:avLst/>
          </a:prstGeom>
          <a:noFill/>
        </p:spPr>
        <p:txBody>
          <a:bodyPr wrap="square" rtlCol="0">
            <a:spAutoFit/>
          </a:bodyPr>
          <a:lstStyle/>
          <a:p>
            <a:pPr algn="ctr"/>
            <a:r>
              <a:rPr lang="en-US" b="1" u="sng" dirty="0"/>
              <a:t>Delay Causes as a Percentage of Total</a:t>
            </a:r>
          </a:p>
        </p:txBody>
      </p:sp>
      <p:cxnSp>
        <p:nvCxnSpPr>
          <p:cNvPr id="12" name="Straight Connector 11">
            <a:extLst>
              <a:ext uri="{FF2B5EF4-FFF2-40B4-BE49-F238E27FC236}">
                <a16:creationId xmlns:a16="http://schemas.microsoft.com/office/drawing/2014/main" id="{79D660BD-6BA2-8B4A-9F7F-57D3642CF28B}"/>
              </a:ext>
            </a:extLst>
          </p:cNvPr>
          <p:cNvCxnSpPr/>
          <p:nvPr/>
        </p:nvCxnSpPr>
        <p:spPr>
          <a:xfrm>
            <a:off x="6616934" y="818216"/>
            <a:ext cx="0" cy="4984064"/>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332574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F4378D-3D44-7247-A3FB-66109FDB2B4E}"/>
              </a:ext>
            </a:extLst>
          </p:cNvPr>
          <p:cNvSpPr>
            <a:spLocks noGrp="1"/>
          </p:cNvSpPr>
          <p:nvPr>
            <p:ph type="title"/>
          </p:nvPr>
        </p:nvSpPr>
        <p:spPr/>
        <p:txBody>
          <a:bodyPr/>
          <a:lstStyle/>
          <a:p>
            <a:r>
              <a:rPr lang="en-US" dirty="0"/>
              <a:t>Airline Delay Analysis</a:t>
            </a:r>
          </a:p>
        </p:txBody>
      </p:sp>
    </p:spTree>
    <p:extLst>
      <p:ext uri="{BB962C8B-B14F-4D97-AF65-F5344CB8AC3E}">
        <p14:creationId xmlns:p14="http://schemas.microsoft.com/office/powerpoint/2010/main" val="20167379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screenshot of a cell phone&#10;&#10;Description automatically generated">
            <a:extLst>
              <a:ext uri="{FF2B5EF4-FFF2-40B4-BE49-F238E27FC236}">
                <a16:creationId xmlns:a16="http://schemas.microsoft.com/office/drawing/2014/main" id="{1DA84447-4BD1-5C4E-9AF4-3AECD842D305}"/>
              </a:ext>
            </a:extLst>
          </p:cNvPr>
          <p:cNvPicPr>
            <a:picLocks noChangeAspect="1"/>
          </p:cNvPicPr>
          <p:nvPr/>
        </p:nvPicPr>
        <p:blipFill>
          <a:blip r:embed="rId2"/>
          <a:stretch>
            <a:fillRect/>
          </a:stretch>
        </p:blipFill>
        <p:spPr>
          <a:xfrm>
            <a:off x="447675" y="911225"/>
            <a:ext cx="11296650" cy="3765550"/>
          </a:xfrm>
          <a:prstGeom prst="rect">
            <a:avLst/>
          </a:prstGeom>
        </p:spPr>
      </p:pic>
    </p:spTree>
    <p:extLst>
      <p:ext uri="{BB962C8B-B14F-4D97-AF65-F5344CB8AC3E}">
        <p14:creationId xmlns:p14="http://schemas.microsoft.com/office/powerpoint/2010/main" val="133720363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4784</TotalTime>
  <Words>324</Words>
  <Application>Microsoft Macintosh PowerPoint</Application>
  <PresentationFormat>Widescreen</PresentationFormat>
  <Paragraphs>53</Paragraphs>
  <Slides>15</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vt:i4>
      </vt:variant>
    </vt:vector>
  </HeadingPairs>
  <TitlesOfParts>
    <vt:vector size="19" baseType="lpstr">
      <vt:lpstr>Arial</vt:lpstr>
      <vt:lpstr>Calibri</vt:lpstr>
      <vt:lpstr>Calibri Light</vt:lpstr>
      <vt:lpstr>Office Theme</vt:lpstr>
      <vt:lpstr>U.S. Airport &amp; Airline Delay Analysis</vt:lpstr>
      <vt:lpstr>Analysis Summary</vt:lpstr>
      <vt:lpstr>Airport Delay Analysis</vt:lpstr>
      <vt:lpstr>PowerPoint Presentation</vt:lpstr>
      <vt:lpstr>PowerPoint Presentation</vt:lpstr>
      <vt:lpstr>PowerPoint Presentation</vt:lpstr>
      <vt:lpstr>PowerPoint Presentation</vt:lpstr>
      <vt:lpstr>Airline Delay Analysis</vt:lpstr>
      <vt:lpstr>PowerPoint Presentation</vt:lpstr>
      <vt:lpstr>PowerPoint Presentation</vt:lpstr>
      <vt:lpstr>PowerPoint Presentation</vt:lpstr>
      <vt:lpstr>Appendix – Code Analysis</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 Bishop</dc:creator>
  <cp:lastModifiedBy>Dan Bishop</cp:lastModifiedBy>
  <cp:revision>20</cp:revision>
  <dcterms:created xsi:type="dcterms:W3CDTF">2019-12-07T15:45:41Z</dcterms:created>
  <dcterms:modified xsi:type="dcterms:W3CDTF">2019-12-11T01:32:09Z</dcterms:modified>
</cp:coreProperties>
</file>